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310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1" r:id="rId43"/>
    <p:sldId id="302" r:id="rId44"/>
    <p:sldId id="303" r:id="rId45"/>
    <p:sldId id="304" r:id="rId46"/>
    <p:sldId id="299" r:id="rId47"/>
    <p:sldId id="300" r:id="rId48"/>
    <p:sldId id="305" r:id="rId49"/>
    <p:sldId id="306" r:id="rId50"/>
    <p:sldId id="313" r:id="rId51"/>
    <p:sldId id="307" r:id="rId52"/>
    <p:sldId id="308" r:id="rId53"/>
    <p:sldId id="314" r:id="rId5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800080"/>
    <a:srgbClr val="FFFF66"/>
    <a:srgbClr val="008080"/>
    <a:srgbClr val="993366"/>
    <a:srgbClr val="339966"/>
    <a:srgbClr val="000099"/>
    <a:srgbClr val="F6E958"/>
    <a:srgbClr val="0404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 snapToObjects="1" showGuides="1">
      <p:cViewPr varScale="1">
        <p:scale>
          <a:sx n="66" d="100"/>
          <a:sy n="66" d="100"/>
        </p:scale>
        <p:origin x="-1272" y="-102"/>
      </p:cViewPr>
      <p:guideLst>
        <p:guide orient="horz" pos="470"/>
        <p:guide pos="5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668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66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6.xml"/><Relationship Id="rId18" Type="http://schemas.openxmlformats.org/officeDocument/2006/relationships/slide" Target="slide8.xml"/><Relationship Id="rId26" Type="http://schemas.openxmlformats.org/officeDocument/2006/relationships/slide" Target="slide40.xml"/><Relationship Id="rId3" Type="http://schemas.openxmlformats.org/officeDocument/2006/relationships/slide" Target="slide2.xml"/><Relationship Id="rId21" Type="http://schemas.openxmlformats.org/officeDocument/2006/relationships/slide" Target="slide38.xml"/><Relationship Id="rId7" Type="http://schemas.openxmlformats.org/officeDocument/2006/relationships/slide" Target="slide42.xml"/><Relationship Id="rId12" Type="http://schemas.openxmlformats.org/officeDocument/2006/relationships/slide" Target="slide44.xml"/><Relationship Id="rId17" Type="http://schemas.openxmlformats.org/officeDocument/2006/relationships/slide" Target="slide46.xml"/><Relationship Id="rId25" Type="http://schemas.openxmlformats.org/officeDocument/2006/relationships/slide" Target="slide30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36.xml"/><Relationship Id="rId20" Type="http://schemas.openxmlformats.org/officeDocument/2006/relationships/slide" Target="slide28.xml"/><Relationship Id="rId1" Type="http://schemas.openxmlformats.org/officeDocument/2006/relationships/vmlDrawing" Target="../drawings/vmlDrawing1.vml"/><Relationship Id="rId6" Type="http://schemas.openxmlformats.org/officeDocument/2006/relationships/slide" Target="slide32.xml"/><Relationship Id="rId11" Type="http://schemas.openxmlformats.org/officeDocument/2006/relationships/slide" Target="slide34.xml"/><Relationship Id="rId24" Type="http://schemas.openxmlformats.org/officeDocument/2006/relationships/slide" Target="slide20.xml"/><Relationship Id="rId5" Type="http://schemas.openxmlformats.org/officeDocument/2006/relationships/slide" Target="slide22.xml"/><Relationship Id="rId15" Type="http://schemas.openxmlformats.org/officeDocument/2006/relationships/slide" Target="slide26.xml"/><Relationship Id="rId23" Type="http://schemas.openxmlformats.org/officeDocument/2006/relationships/slide" Target="slide10.xml"/><Relationship Id="rId28" Type="http://schemas.openxmlformats.org/officeDocument/2006/relationships/oleObject" Target="../embeddings/oleObject1.bin"/><Relationship Id="rId10" Type="http://schemas.openxmlformats.org/officeDocument/2006/relationships/slide" Target="slide24.xml"/><Relationship Id="rId19" Type="http://schemas.openxmlformats.org/officeDocument/2006/relationships/slide" Target="slide18.xml"/><Relationship Id="rId4" Type="http://schemas.openxmlformats.org/officeDocument/2006/relationships/slide" Target="slide12.xml"/><Relationship Id="rId9" Type="http://schemas.openxmlformats.org/officeDocument/2006/relationships/slide" Target="slide14.xml"/><Relationship Id="rId14" Type="http://schemas.openxmlformats.org/officeDocument/2006/relationships/slide" Target="slide16.xml"/><Relationship Id="rId22" Type="http://schemas.openxmlformats.org/officeDocument/2006/relationships/slide" Target="slide48.xml"/><Relationship Id="rId27" Type="http://schemas.openxmlformats.org/officeDocument/2006/relationships/slide" Target="slide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4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89"/>
          <p:cNvSpPr>
            <a:spLocks noChangeArrowheads="1"/>
          </p:cNvSpPr>
          <p:nvPr/>
        </p:nvSpPr>
        <p:spPr bwMode="auto">
          <a:xfrm>
            <a:off x="2054225" y="179388"/>
            <a:ext cx="6846888" cy="566737"/>
          </a:xfrm>
          <a:prstGeom prst="rect">
            <a:avLst/>
          </a:prstGeom>
          <a:gradFill rotWithShape="0">
            <a:gsLst>
              <a:gs pos="0">
                <a:srgbClr val="F6E958"/>
              </a:gs>
              <a:gs pos="100000">
                <a:srgbClr val="04040D"/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dirty="0" smtClean="0">
                <a:solidFill>
                  <a:srgbClr val="00B0F0"/>
                </a:solidFill>
              </a:rPr>
              <a:t>Chapter Six: Culture and Diversity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1029" name="AutoShape 5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9400" y="2362200"/>
            <a:ext cx="1208088" cy="642938"/>
          </a:xfrm>
          <a:prstGeom prst="actionButtonBlank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030" name="AutoShape 5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12963" y="2362200"/>
            <a:ext cx="1208087" cy="642938"/>
          </a:xfrm>
          <a:prstGeom prst="actionButtonBlank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031" name="AutoShape 5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48113" y="2362200"/>
            <a:ext cx="1209675" cy="642938"/>
          </a:xfrm>
          <a:prstGeom prst="actionButtonBlank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032" name="AutoShape 5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84850" y="2362200"/>
            <a:ext cx="1208088" cy="642938"/>
          </a:xfrm>
          <a:prstGeom prst="actionButtonBlank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033" name="AutoShape 5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2362200"/>
            <a:ext cx="1208088" cy="642938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100</a:t>
            </a:r>
          </a:p>
        </p:txBody>
      </p:sp>
      <p:sp>
        <p:nvSpPr>
          <p:cNvPr id="1034" name="AutoShape 5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9400" y="3297238"/>
            <a:ext cx="1208088" cy="644525"/>
          </a:xfrm>
          <a:prstGeom prst="actionButtonBlank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200</a:t>
            </a:r>
          </a:p>
        </p:txBody>
      </p:sp>
      <p:sp>
        <p:nvSpPr>
          <p:cNvPr id="1035" name="AutoShape 5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12963" y="3297238"/>
            <a:ext cx="1208087" cy="644525"/>
          </a:xfrm>
          <a:prstGeom prst="actionButtonBlank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200</a:t>
            </a:r>
          </a:p>
        </p:txBody>
      </p:sp>
      <p:sp>
        <p:nvSpPr>
          <p:cNvPr id="1036" name="AutoShape 59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48113" y="3297238"/>
            <a:ext cx="1209675" cy="644525"/>
          </a:xfrm>
          <a:prstGeom prst="actionButtonBlank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200</a:t>
            </a:r>
          </a:p>
        </p:txBody>
      </p:sp>
      <p:sp>
        <p:nvSpPr>
          <p:cNvPr id="1037" name="AutoShape 60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84850" y="3297238"/>
            <a:ext cx="1208088" cy="644525"/>
          </a:xfrm>
          <a:prstGeom prst="actionButtonBlank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200</a:t>
            </a:r>
          </a:p>
        </p:txBody>
      </p:sp>
      <p:sp>
        <p:nvSpPr>
          <p:cNvPr id="1038" name="AutoShape 61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3297238"/>
            <a:ext cx="1208088" cy="644525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200</a:t>
            </a:r>
          </a:p>
        </p:txBody>
      </p:sp>
      <p:sp>
        <p:nvSpPr>
          <p:cNvPr id="1039" name="AutoShape 62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9400" y="4233863"/>
            <a:ext cx="1208088" cy="642937"/>
          </a:xfrm>
          <a:prstGeom prst="actionButtonBlank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300</a:t>
            </a:r>
          </a:p>
        </p:txBody>
      </p:sp>
      <p:sp>
        <p:nvSpPr>
          <p:cNvPr id="1040" name="AutoShape 63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12963" y="4233863"/>
            <a:ext cx="1208087" cy="642937"/>
          </a:xfrm>
          <a:prstGeom prst="actionButtonBlank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300</a:t>
            </a:r>
          </a:p>
        </p:txBody>
      </p:sp>
      <p:sp>
        <p:nvSpPr>
          <p:cNvPr id="1041" name="AutoShape 64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48113" y="4233863"/>
            <a:ext cx="1209675" cy="642937"/>
          </a:xfrm>
          <a:prstGeom prst="actionButtonBlank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300</a:t>
            </a:r>
          </a:p>
        </p:txBody>
      </p:sp>
      <p:sp>
        <p:nvSpPr>
          <p:cNvPr id="1042" name="AutoShape 65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84850" y="4233863"/>
            <a:ext cx="1208088" cy="642937"/>
          </a:xfrm>
          <a:prstGeom prst="actionButtonBlank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300</a:t>
            </a:r>
          </a:p>
        </p:txBody>
      </p:sp>
      <p:sp>
        <p:nvSpPr>
          <p:cNvPr id="1043" name="AutoShape 66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4233863"/>
            <a:ext cx="1208088" cy="642937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300</a:t>
            </a:r>
          </a:p>
        </p:txBody>
      </p:sp>
      <p:sp>
        <p:nvSpPr>
          <p:cNvPr id="1044" name="AutoShape 67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9400" y="5168900"/>
            <a:ext cx="1208088" cy="644525"/>
          </a:xfrm>
          <a:prstGeom prst="actionButtonBlank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400</a:t>
            </a:r>
          </a:p>
        </p:txBody>
      </p:sp>
      <p:sp>
        <p:nvSpPr>
          <p:cNvPr id="1045" name="AutoShape 68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12963" y="5168900"/>
            <a:ext cx="1208087" cy="644525"/>
          </a:xfrm>
          <a:prstGeom prst="actionButtonBlank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400</a:t>
            </a:r>
          </a:p>
        </p:txBody>
      </p:sp>
      <p:sp>
        <p:nvSpPr>
          <p:cNvPr id="1046" name="AutoShape 69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48113" y="5168900"/>
            <a:ext cx="1209675" cy="644525"/>
          </a:xfrm>
          <a:prstGeom prst="actionButtonBlank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400</a:t>
            </a:r>
          </a:p>
        </p:txBody>
      </p:sp>
      <p:sp>
        <p:nvSpPr>
          <p:cNvPr id="1047" name="AutoShape 70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84850" y="5168900"/>
            <a:ext cx="1208088" cy="644525"/>
          </a:xfrm>
          <a:prstGeom prst="actionButtonBlank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400</a:t>
            </a:r>
          </a:p>
        </p:txBody>
      </p:sp>
      <p:sp>
        <p:nvSpPr>
          <p:cNvPr id="1048" name="AutoShape 71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5168900"/>
            <a:ext cx="1208088" cy="644525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400</a:t>
            </a:r>
          </a:p>
        </p:txBody>
      </p:sp>
      <p:sp>
        <p:nvSpPr>
          <p:cNvPr id="1049" name="AutoShape 72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79400" y="6107113"/>
            <a:ext cx="1208088" cy="642937"/>
          </a:xfrm>
          <a:prstGeom prst="actionButtonBlank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500</a:t>
            </a:r>
          </a:p>
        </p:txBody>
      </p:sp>
      <p:sp>
        <p:nvSpPr>
          <p:cNvPr id="1050" name="AutoShape 73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12963" y="6107113"/>
            <a:ext cx="1208087" cy="642937"/>
          </a:xfrm>
          <a:prstGeom prst="actionButtonBlank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500</a:t>
            </a:r>
          </a:p>
        </p:txBody>
      </p:sp>
      <p:sp>
        <p:nvSpPr>
          <p:cNvPr id="1051" name="AutoShape 74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48113" y="6107113"/>
            <a:ext cx="1209675" cy="642937"/>
          </a:xfrm>
          <a:prstGeom prst="actionButtonBlank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500</a:t>
            </a:r>
          </a:p>
        </p:txBody>
      </p:sp>
      <p:sp>
        <p:nvSpPr>
          <p:cNvPr id="1052" name="AutoShape 75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84850" y="6107113"/>
            <a:ext cx="1208088" cy="642937"/>
          </a:xfrm>
          <a:prstGeom prst="actionButtonBlank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500</a:t>
            </a:r>
          </a:p>
        </p:txBody>
      </p:sp>
      <p:sp>
        <p:nvSpPr>
          <p:cNvPr id="1053" name="AutoShape 76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20000" y="6107113"/>
            <a:ext cx="1208088" cy="642937"/>
          </a:xfrm>
          <a:prstGeom prst="actionButtonBlank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 dirty="0">
                <a:solidFill>
                  <a:srgbClr val="F6E958"/>
                </a:solidFill>
                <a:latin typeface="Tahoma" pitchFamily="34" charset="0"/>
              </a:rPr>
              <a:t>500</a:t>
            </a:r>
          </a:p>
        </p:txBody>
      </p:sp>
      <p:sp>
        <p:nvSpPr>
          <p:cNvPr id="1054" name="AutoShape 79"/>
          <p:cNvSpPr>
            <a:spLocks noChangeArrowheads="1"/>
          </p:cNvSpPr>
          <p:nvPr/>
        </p:nvSpPr>
        <p:spPr bwMode="auto">
          <a:xfrm>
            <a:off x="280988" y="1173163"/>
            <a:ext cx="1206500" cy="731837"/>
          </a:xfrm>
          <a:prstGeom prst="actionButtonBlank">
            <a:avLst/>
          </a:prstGeom>
          <a:solidFill>
            <a:srgbClr val="F6E958"/>
          </a:solidFill>
          <a:ln w="12700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Key Terms</a:t>
            </a:r>
            <a:endParaRPr lang="en-US" sz="1200" b="1" dirty="0">
              <a:solidFill>
                <a:srgbClr val="04040D"/>
              </a:solidFill>
              <a:latin typeface="Tahoma" pitchFamily="34" charset="0"/>
            </a:endParaRPr>
          </a:p>
        </p:txBody>
      </p:sp>
      <p:sp>
        <p:nvSpPr>
          <p:cNvPr id="1055" name="AutoShape 81"/>
          <p:cNvSpPr>
            <a:spLocks noChangeArrowheads="1"/>
          </p:cNvSpPr>
          <p:nvPr/>
        </p:nvSpPr>
        <p:spPr bwMode="auto">
          <a:xfrm>
            <a:off x="2116138" y="1173163"/>
            <a:ext cx="1206500" cy="731837"/>
          </a:xfrm>
          <a:prstGeom prst="actionButtonBlank">
            <a:avLst/>
          </a:prstGeom>
          <a:solidFill>
            <a:srgbClr val="F6E958"/>
          </a:solidFill>
          <a:ln w="12700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Multicultural Education</a:t>
            </a:r>
            <a:endParaRPr lang="en-US" sz="1200" b="1" dirty="0">
              <a:solidFill>
                <a:srgbClr val="04040D"/>
              </a:solidFill>
              <a:latin typeface="Tahoma" pitchFamily="34" charset="0"/>
            </a:endParaRPr>
          </a:p>
        </p:txBody>
      </p:sp>
      <p:sp>
        <p:nvSpPr>
          <p:cNvPr id="1056" name="AutoShape 83"/>
          <p:cNvSpPr>
            <a:spLocks noChangeArrowheads="1"/>
          </p:cNvSpPr>
          <p:nvPr/>
        </p:nvSpPr>
        <p:spPr bwMode="auto">
          <a:xfrm>
            <a:off x="3951288" y="1173163"/>
            <a:ext cx="1206500" cy="731837"/>
          </a:xfrm>
          <a:prstGeom prst="actionButtonBlank">
            <a:avLst/>
          </a:prstGeom>
          <a:solidFill>
            <a:srgbClr val="F6E958"/>
          </a:solidFill>
          <a:ln w="12700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Diversity in Learning</a:t>
            </a:r>
            <a:endParaRPr lang="en-US" sz="1200" b="1" dirty="0">
              <a:solidFill>
                <a:srgbClr val="04040D"/>
              </a:solidFill>
              <a:latin typeface="Tahoma" pitchFamily="34" charset="0"/>
            </a:endParaRPr>
          </a:p>
        </p:txBody>
      </p:sp>
      <p:sp>
        <p:nvSpPr>
          <p:cNvPr id="1057" name="AutoShape 84"/>
          <p:cNvSpPr>
            <a:spLocks noChangeArrowheads="1"/>
          </p:cNvSpPr>
          <p:nvPr/>
        </p:nvSpPr>
        <p:spPr bwMode="auto">
          <a:xfrm>
            <a:off x="5786438" y="1173163"/>
            <a:ext cx="1206500" cy="731837"/>
          </a:xfrm>
          <a:prstGeom prst="actionButtonBlank">
            <a:avLst/>
          </a:prstGeom>
          <a:solidFill>
            <a:srgbClr val="F6E958"/>
          </a:solidFill>
          <a:ln w="12700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Racial and </a:t>
            </a:r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C</a:t>
            </a:r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lass Differences</a:t>
            </a:r>
            <a:endParaRPr lang="en-US" sz="1200" b="1" dirty="0">
              <a:solidFill>
                <a:srgbClr val="04040D"/>
              </a:solidFill>
              <a:latin typeface="Tahoma" pitchFamily="34" charset="0"/>
            </a:endParaRPr>
          </a:p>
        </p:txBody>
      </p:sp>
      <p:sp>
        <p:nvSpPr>
          <p:cNvPr id="1058" name="AutoShape 85"/>
          <p:cNvSpPr>
            <a:spLocks noChangeArrowheads="1"/>
          </p:cNvSpPr>
          <p:nvPr/>
        </p:nvSpPr>
        <p:spPr bwMode="auto">
          <a:xfrm>
            <a:off x="7621588" y="1173163"/>
            <a:ext cx="1206500" cy="731837"/>
          </a:xfrm>
          <a:prstGeom prst="actionButtonBlank">
            <a:avLst/>
          </a:prstGeom>
          <a:solidFill>
            <a:srgbClr val="F6E958"/>
          </a:solidFill>
          <a:ln w="12700">
            <a:noFill/>
            <a:miter lim="800000"/>
            <a:headEnd/>
            <a:tailEnd/>
          </a:ln>
        </p:spPr>
        <p:txBody>
          <a:bodyPr lIns="45720" rIns="45720" anchor="ctr"/>
          <a:lstStyle/>
          <a:p>
            <a:r>
              <a:rPr lang="en-US" sz="1200" b="1" dirty="0" smtClean="0">
                <a:solidFill>
                  <a:srgbClr val="04040D"/>
                </a:solidFill>
                <a:latin typeface="Tahoma" pitchFamily="34" charset="0"/>
              </a:rPr>
              <a:t>Wild Card</a:t>
            </a:r>
            <a:endParaRPr lang="en-US" sz="1200" b="1" dirty="0">
              <a:solidFill>
                <a:srgbClr val="04040D"/>
              </a:solidFill>
              <a:latin typeface="Tahoma" pitchFamily="34" charset="0"/>
            </a:endParaRPr>
          </a:p>
        </p:txBody>
      </p:sp>
      <p:graphicFrame>
        <p:nvGraphicFramePr>
          <p:cNvPr id="1026" name="Object 87"/>
          <p:cNvGraphicFramePr>
            <a:graphicFrameLocks noChangeAspect="1"/>
          </p:cNvGraphicFramePr>
          <p:nvPr/>
        </p:nvGraphicFramePr>
        <p:xfrm>
          <a:off x="187325" y="127000"/>
          <a:ext cx="2074863" cy="682625"/>
        </p:xfrm>
        <a:graphic>
          <a:graphicData uri="http://schemas.openxmlformats.org/presentationml/2006/ole">
            <p:oleObj spid="_x0000_s1026" name="Bitmap Image" r:id="rId28" imgW="6563641" imgH="2161905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1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1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1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1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1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rules for when and how to use language to be an effective communicator in a particular culture. </a:t>
            </a:r>
            <a:endParaRPr lang="en-US" dirty="0" smtClean="0"/>
          </a:p>
        </p:txBody>
      </p:sp>
      <p:pic>
        <p:nvPicPr>
          <p:cNvPr id="133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pragmatics?</a:t>
            </a:r>
            <a:endParaRPr lang="en-US" dirty="0" smtClean="0"/>
          </a:p>
        </p:txBody>
      </p:sp>
      <p:pic>
        <p:nvPicPr>
          <p:cNvPr id="1331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valuing of close interpersonal relationships; discomfort with distant, cold, professional relationships. </a:t>
            </a:r>
            <a:endParaRPr lang="en-US" dirty="0" smtClean="0"/>
          </a:p>
        </p:txBody>
      </p:sp>
      <p:pic>
        <p:nvPicPr>
          <p:cNvPr id="1536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15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valued share by many Latina/o students?</a:t>
            </a:r>
            <a:endParaRPr lang="en-US" dirty="0" smtClean="0"/>
          </a:p>
        </p:txBody>
      </p:sp>
      <p:pic>
        <p:nvPicPr>
          <p:cNvPr id="1536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Caring teacher-student relationships, effective peer relations, and effective home and school relationships. </a:t>
            </a:r>
            <a:endParaRPr lang="en-US" dirty="0" smtClean="0"/>
          </a:p>
        </p:txBody>
      </p:sp>
      <p:pic>
        <p:nvPicPr>
          <p:cNvPr id="174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relationship strands? </a:t>
            </a:r>
            <a:endParaRPr lang="en-US" dirty="0" smtClean="0"/>
          </a:p>
        </p:txBody>
      </p:sp>
      <p:pic>
        <p:nvPicPr>
          <p:cNvPr id="1741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integration, the knowledge constructing process, prejudice reduction, an empowering school culture and social structure and an equity pedagogy.</a:t>
            </a:r>
            <a:endParaRPr lang="en-US" dirty="0" smtClean="0"/>
          </a:p>
        </p:txBody>
      </p:sp>
      <p:pic>
        <p:nvPicPr>
          <p:cNvPr id="1946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five dimensions of multicultural education? </a:t>
            </a:r>
            <a:endParaRPr lang="en-US" dirty="0" smtClean="0"/>
          </a:p>
        </p:txBody>
      </p:sp>
      <p:pic>
        <p:nvPicPr>
          <p:cNvPr id="1945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challenges and rejects racism and other forms of discrimination in schools and society and accepts and affirms the pluralism that students, their communities, and their teachers reflect.  </a:t>
            </a:r>
            <a:endParaRPr lang="en-US" dirty="0" smtClean="0"/>
          </a:p>
        </p:txBody>
      </p:sp>
      <p:pic>
        <p:nvPicPr>
          <p:cNvPr id="2150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215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smtClean="0"/>
              <a:t>M</a:t>
            </a:r>
            <a:r>
              <a:rPr lang="en-US" dirty="0" smtClean="0"/>
              <a:t>ulticultural education?</a:t>
            </a:r>
            <a:endParaRPr lang="en-US" dirty="0" smtClean="0"/>
          </a:p>
        </p:txBody>
      </p:sp>
      <p:pic>
        <p:nvPicPr>
          <p:cNvPr id="2150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knowledge, values, attitudes, and traditions that guide the behavior of a group of people and allow them to solve the problems of living in their environment.  </a:t>
            </a:r>
            <a:endParaRPr lang="en-US" dirty="0" smtClean="0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0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Excellent teaching for students of color that includes academic success, developing/maintaining cultural competence, and developing a critical consciousness to challenge the status quo.</a:t>
            </a:r>
            <a:endParaRPr lang="en-US" dirty="0" smtClean="0"/>
          </a:p>
        </p:txBody>
      </p:sp>
      <p:pic>
        <p:nvPicPr>
          <p:cNvPr id="2355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235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7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Ladson-Billings’ theory of Culturally relevant pedagogy?</a:t>
            </a:r>
            <a:endParaRPr lang="en-US" dirty="0" smtClean="0"/>
          </a:p>
        </p:txBody>
      </p:sp>
      <p:pic>
        <p:nvPicPr>
          <p:cNvPr id="2355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1916113" y="203041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457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teacher knowing their students, respecting their students,  and teaching their students. </a:t>
            </a:r>
            <a:endParaRPr lang="en-US" dirty="0" smtClean="0"/>
          </a:p>
        </p:txBody>
      </p:sp>
      <p:pic>
        <p:nvPicPr>
          <p:cNvPr id="57354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573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three ways teachers can reaching their students?</a:t>
            </a:r>
            <a:endParaRPr lang="en-US" dirty="0" smtClean="0"/>
          </a:p>
        </p:txBody>
      </p:sp>
      <p:pic>
        <p:nvPicPr>
          <p:cNvPr id="2560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characteristics of this learning style are visual/global approach rather than a verbal/analytic </a:t>
            </a:r>
            <a:r>
              <a:rPr lang="en-US" dirty="0" err="1" smtClean="0"/>
              <a:t>apprach</a:t>
            </a:r>
            <a:r>
              <a:rPr lang="en-US" dirty="0" smtClean="0"/>
              <a:t>.  </a:t>
            </a:r>
            <a:endParaRPr lang="en-US" dirty="0" smtClean="0"/>
          </a:p>
        </p:txBody>
      </p:sp>
      <p:pic>
        <p:nvPicPr>
          <p:cNvPr id="2765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27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learning style of African Americans? </a:t>
            </a:r>
            <a:endParaRPr lang="en-US" dirty="0" smtClean="0"/>
          </a:p>
        </p:txBody>
      </p:sp>
      <p:pic>
        <p:nvPicPr>
          <p:cNvPr id="2765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culture that tends to value teacher approval and to work well in structured quiet learning environments. </a:t>
            </a:r>
            <a:endParaRPr lang="en-US" dirty="0" smtClean="0"/>
          </a:p>
        </p:txBody>
      </p:sp>
      <p:pic>
        <p:nvPicPr>
          <p:cNvPr id="2970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297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01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Asian Americans?</a:t>
            </a:r>
            <a:endParaRPr lang="en-US" dirty="0" smtClean="0"/>
          </a:p>
        </p:txBody>
      </p:sp>
      <p:pic>
        <p:nvPicPr>
          <p:cNvPr id="2969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make the organization of teaching, </a:t>
            </a:r>
            <a:r>
              <a:rPr lang="en-US" dirty="0" smtClean="0"/>
              <a:t>l</a:t>
            </a:r>
            <a:r>
              <a:rPr lang="en-US" dirty="0" smtClean="0"/>
              <a:t>earning, and performance compatible with the social structures in which students are most productive, engaged, and likely to learn.  </a:t>
            </a:r>
            <a:endParaRPr lang="en-US" dirty="0" smtClean="0"/>
          </a:p>
        </p:txBody>
      </p:sp>
      <p:pic>
        <p:nvPicPr>
          <p:cNvPr id="3174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17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central task of Educational Design?</a:t>
            </a:r>
            <a:endParaRPr lang="en-US" dirty="0" smtClean="0"/>
          </a:p>
        </p:txBody>
      </p:sp>
      <p:pic>
        <p:nvPicPr>
          <p:cNvPr id="3174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</a:t>
            </a:r>
            <a:endParaRPr lang="en-US" dirty="0" smtClean="0"/>
          </a:p>
        </p:txBody>
      </p:sp>
      <p:pic>
        <p:nvPicPr>
          <p:cNvPr id="5123" name="Picture 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organization, cultural values, learning preferences, and sociolinguistics. </a:t>
            </a:r>
            <a:endParaRPr lang="en-US" dirty="0" smtClean="0"/>
          </a:p>
        </p:txBody>
      </p:sp>
      <p:pic>
        <p:nvPicPr>
          <p:cNvPr id="3380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38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0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Roland Tharp’s several dimensions of the classroom that reflect the diversity in students? </a:t>
            </a:r>
            <a:endParaRPr lang="en-US" dirty="0" smtClean="0"/>
          </a:p>
        </p:txBody>
      </p:sp>
      <p:pic>
        <p:nvPicPr>
          <p:cNvPr id="3379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cultural heritage shared by a group of people. </a:t>
            </a:r>
            <a:endParaRPr lang="en-US" dirty="0" smtClean="0"/>
          </a:p>
        </p:txBody>
      </p:sp>
      <p:pic>
        <p:nvPicPr>
          <p:cNvPr id="35844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58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ethnicity?</a:t>
            </a:r>
            <a:endParaRPr lang="en-US" dirty="0" smtClean="0"/>
          </a:p>
        </p:txBody>
      </p:sp>
      <p:pic>
        <p:nvPicPr>
          <p:cNvPr id="3584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category composed of men and woman who share biologically transmitted traits that are defined as socially significant.  </a:t>
            </a:r>
            <a:endParaRPr lang="en-US" dirty="0" smtClean="0"/>
          </a:p>
        </p:txBody>
      </p:sp>
      <p:pic>
        <p:nvPicPr>
          <p:cNvPr id="3789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78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2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race?</a:t>
            </a:r>
            <a:endParaRPr lang="en-US" dirty="0" smtClean="0"/>
          </a:p>
        </p:txBody>
      </p:sp>
      <p:pic>
        <p:nvPicPr>
          <p:cNvPr id="3789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Prejudgment or irrational generalization about an </a:t>
            </a:r>
            <a:r>
              <a:rPr lang="en-US" dirty="0" smtClean="0"/>
              <a:t>entire category of people. 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3994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prejudice?</a:t>
            </a:r>
            <a:endParaRPr lang="en-US" dirty="0" smtClean="0"/>
          </a:p>
        </p:txBody>
      </p:sp>
      <p:pic>
        <p:nvPicPr>
          <p:cNvPr id="3993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Unequal treatment of particular categories of people. 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4198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419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88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discrimination?</a:t>
            </a:r>
            <a:endParaRPr lang="en-US" sz="2000" dirty="0" smtClean="0">
              <a:solidFill>
                <a:srgbClr val="04040D"/>
              </a:solidFill>
            </a:endParaRPr>
          </a:p>
        </p:txBody>
      </p:sp>
      <p:pic>
        <p:nvPicPr>
          <p:cNvPr id="4198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people have different views of males and females, often favoring one gender over the other. </a:t>
            </a:r>
            <a:endParaRPr lang="en-US" dirty="0" smtClean="0"/>
          </a:p>
        </p:txBody>
      </p:sp>
      <p:pic>
        <p:nvPicPr>
          <p:cNvPr id="512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6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race, by the age of six, had a significant pro-White, anti-Black biases.</a:t>
            </a:r>
            <a:endParaRPr lang="en-US" dirty="0" smtClean="0"/>
          </a:p>
        </p:txBody>
      </p:sp>
      <p:pic>
        <p:nvPicPr>
          <p:cNvPr id="4403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440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36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Caucasian race?</a:t>
            </a:r>
            <a:endParaRPr lang="en-US" dirty="0" smtClean="0"/>
          </a:p>
        </p:txBody>
      </p:sp>
      <p:pic>
        <p:nvPicPr>
          <p:cNvPr id="4403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ability to adapt successfully in spite of difficult circumstances and threats to development. </a:t>
            </a:r>
            <a:endParaRPr lang="en-US" dirty="0" smtClean="0"/>
          </a:p>
        </p:txBody>
      </p:sp>
      <p:pic>
        <p:nvPicPr>
          <p:cNvPr id="4813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48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2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having resilience?</a:t>
            </a:r>
            <a:endParaRPr lang="en-US" dirty="0" smtClean="0"/>
          </a:p>
        </p:txBody>
      </p:sp>
      <p:pic>
        <p:nvPicPr>
          <p:cNvPr id="4608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values and beliefs about refusing to adopt the behaviors and attitudes of the majority culture.</a:t>
            </a:r>
            <a:endParaRPr lang="en-US" dirty="0" smtClean="0"/>
          </a:p>
        </p:txBody>
      </p:sp>
      <p:pic>
        <p:nvPicPr>
          <p:cNvPr id="50180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50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180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being in a Resistance culture?</a:t>
            </a:r>
            <a:endParaRPr lang="en-US" dirty="0" smtClean="0"/>
          </a:p>
        </p:txBody>
      </p:sp>
      <p:pic>
        <p:nvPicPr>
          <p:cNvPr id="4813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study of the formal and informal rules for how, when, about what, to whom, and how long to speak in conversations within cultural groups. </a:t>
            </a:r>
            <a:endParaRPr lang="en-US" dirty="0" smtClean="0"/>
          </a:p>
        </p:txBody>
      </p:sp>
      <p:pic>
        <p:nvPicPr>
          <p:cNvPr id="4608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460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5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Sociolinguistics?</a:t>
            </a:r>
            <a:endParaRPr lang="en-US" dirty="0" smtClean="0"/>
          </a:p>
        </p:txBody>
      </p:sp>
      <p:pic>
        <p:nvPicPr>
          <p:cNvPr id="5017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extra emotional and cognitive burden that your performance in an academic situation might confirm a stereotype that others hold about you.  </a:t>
            </a:r>
            <a:endParaRPr lang="en-US" dirty="0" smtClean="0"/>
          </a:p>
        </p:txBody>
      </p:sp>
      <p:pic>
        <p:nvPicPr>
          <p:cNvPr id="52228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52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28"/>
                </p:tgtEl>
              </p:cMediaNode>
            </p:audi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stereotype threat?</a:t>
            </a:r>
            <a:endParaRPr lang="en-US" dirty="0" smtClean="0"/>
          </a:p>
        </p:txBody>
      </p:sp>
      <p:pic>
        <p:nvPicPr>
          <p:cNvPr id="5222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being gender biases? </a:t>
            </a:r>
            <a:endParaRPr lang="en-US" dirty="0" smtClean="0"/>
          </a:p>
        </p:txBody>
      </p:sp>
      <p:pic>
        <p:nvPicPr>
          <p:cNvPr id="717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4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ChangeArrowheads="1"/>
          </p:cNvSpPr>
          <p:nvPr/>
        </p:nvSpPr>
        <p:spPr bwMode="auto">
          <a:xfrm>
            <a:off x="0" y="15875"/>
            <a:ext cx="9144000" cy="6842125"/>
          </a:xfrm>
          <a:prstGeom prst="star24">
            <a:avLst>
              <a:gd name="adj" fmla="val 43315"/>
            </a:avLst>
          </a:prstGeom>
          <a:solidFill>
            <a:srgbClr val="F6E95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993366"/>
                </a:solidFill>
              </a:rPr>
              <a:t>Daily Double</a:t>
            </a:r>
            <a:br>
              <a:rPr lang="en-US" sz="6000" b="1" dirty="0" smtClean="0">
                <a:solidFill>
                  <a:srgbClr val="993366"/>
                </a:solidFill>
              </a:rPr>
            </a:br>
            <a:endParaRPr lang="en-US" sz="1000" b="1" dirty="0" smtClean="0">
              <a:solidFill>
                <a:srgbClr val="993366"/>
              </a:solidFill>
            </a:endParaRPr>
          </a:p>
        </p:txBody>
      </p:sp>
      <p:pic>
        <p:nvPicPr>
          <p:cNvPr id="1167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2 applaus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90600" y="3581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1" fill="hold"/>
                                        <p:tgtEl>
                                          <p:spTgt spid="1167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43"/>
                </p:tgtEl>
              </p:cMediaNode>
            </p:audi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assignment to different classes and academic experiences based on achievement.</a:t>
            </a:r>
            <a:endParaRPr lang="en-US" dirty="0" smtClean="0"/>
          </a:p>
        </p:txBody>
      </p:sp>
      <p:pic>
        <p:nvPicPr>
          <p:cNvPr id="5427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542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76"/>
                </p:tgtEl>
              </p:cMediaNode>
            </p:audi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tracking?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5529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4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rgbClr val="F6E958"/>
                </a:solidFill>
                <a:latin typeface="Tahoma" pitchFamily="34" charset="0"/>
              </a:rPr>
              <a:t>Jeopardy is a PQE Production</a:t>
            </a:r>
          </a:p>
          <a:p>
            <a:r>
              <a:rPr lang="en-US" sz="1800">
                <a:solidFill>
                  <a:srgbClr val="F6E958"/>
                </a:solidFill>
                <a:latin typeface="Tahoma" pitchFamily="34" charset="0"/>
              </a:rPr>
              <a:t>Quality engineering excellence for over ten years.</a:t>
            </a:r>
          </a:p>
          <a:p>
            <a:endParaRPr lang="en-US" sz="1800">
              <a:solidFill>
                <a:srgbClr val="F6E958"/>
              </a:solidFill>
              <a:latin typeface="Tahoma" pitchFamily="34" charset="0"/>
            </a:endParaRPr>
          </a:p>
          <a:p>
            <a:r>
              <a:rPr lang="en-US" sz="1800">
                <a:solidFill>
                  <a:schemeClr val="bg1"/>
                </a:solidFill>
                <a:latin typeface="Century" pitchFamily="18" charset="0"/>
              </a:rPr>
              <a:t>Let us put your project in Jeopardy!</a:t>
            </a:r>
          </a:p>
          <a:p>
            <a:endParaRPr lang="en-US" sz="1800">
              <a:solidFill>
                <a:srgbClr val="F6E958"/>
              </a:solidFill>
              <a:latin typeface="Tahoma" pitchFamily="34" charset="0"/>
            </a:endParaRPr>
          </a:p>
          <a:p>
            <a:r>
              <a:rPr lang="en-US" sz="1200">
                <a:solidFill>
                  <a:srgbClr val="F6E958"/>
                </a:solidFill>
                <a:latin typeface="Tahoma" pitchFamily="34" charset="0"/>
              </a:rPr>
              <a:t>Executive Producer D. Joe Bradford</a:t>
            </a:r>
          </a:p>
          <a:p>
            <a:r>
              <a:rPr lang="en-US" sz="1200">
                <a:solidFill>
                  <a:srgbClr val="F6E958"/>
                </a:solidFill>
                <a:latin typeface="Tahoma" pitchFamily="34" charset="0"/>
              </a:rPr>
              <a:t>Mr. Davis’ Wardrobe by Wall-Mart</a:t>
            </a:r>
          </a:p>
          <a:p>
            <a:r>
              <a:rPr lang="en-US" sz="1200">
                <a:solidFill>
                  <a:srgbClr val="F6E958"/>
                </a:solidFill>
                <a:latin typeface="Tahoma" pitchFamily="34" charset="0"/>
              </a:rPr>
              <a:t>Answers verified by General Consensus Inc.</a:t>
            </a:r>
          </a:p>
          <a:p>
            <a:endParaRPr lang="en-US" sz="1200">
              <a:solidFill>
                <a:srgbClr val="F6E958"/>
              </a:solidFill>
              <a:latin typeface="Tahoma" pitchFamily="34" charset="0"/>
            </a:endParaRPr>
          </a:p>
          <a:p>
            <a:endParaRPr lang="en-US" sz="1200">
              <a:solidFill>
                <a:srgbClr val="F6E958"/>
              </a:solidFill>
              <a:latin typeface="Tahoma" pitchFamily="34" charset="0"/>
            </a:endParaRPr>
          </a:p>
          <a:p>
            <a:r>
              <a:rPr lang="en-US" sz="1600" b="1">
                <a:solidFill>
                  <a:schemeClr val="bg1"/>
                </a:solidFill>
                <a:latin typeface="Tahoma" pitchFamily="34" charset="0"/>
              </a:rPr>
              <a:t>ADDITIONAL SPONSORS</a:t>
            </a:r>
          </a:p>
        </p:txBody>
      </p:sp>
      <p:grpSp>
        <p:nvGrpSpPr>
          <p:cNvPr id="2054" name="Group 12"/>
          <p:cNvGrpSpPr>
            <a:grpSpLocks/>
          </p:cNvGrpSpPr>
          <p:nvPr/>
        </p:nvGrpSpPr>
        <p:grpSpPr bwMode="auto">
          <a:xfrm>
            <a:off x="687388" y="3627438"/>
            <a:ext cx="7769225" cy="1096962"/>
            <a:chOff x="433" y="2285"/>
            <a:chExt cx="4894" cy="691"/>
          </a:xfrm>
        </p:grpSpPr>
        <p:sp>
          <p:nvSpPr>
            <p:cNvPr id="2057" name="Rectangle 5"/>
            <p:cNvSpPr>
              <a:spLocks noChangeArrowheads="1"/>
            </p:cNvSpPr>
            <p:nvPr/>
          </p:nvSpPr>
          <p:spPr bwMode="auto">
            <a:xfrm>
              <a:off x="433" y="2285"/>
              <a:ext cx="4894" cy="6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5029200" anchor="ctr"/>
            <a:lstStyle/>
            <a:p>
              <a:pPr algn="l"/>
              <a:r>
                <a:rPr lang="en-US" sz="1400">
                  <a:latin typeface="Tahoma" pitchFamily="34" charset="0"/>
                </a:rPr>
                <a:t>We’ll get you there, in twice the time for twice the cost.</a:t>
              </a:r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624" y="2486"/>
            <a:ext cx="1612" cy="289"/>
          </p:xfrm>
          <a:graphic>
            <a:graphicData uri="http://schemas.openxmlformats.org/presentationml/2006/ole">
              <p:oleObj spid="_x0000_s2051" name="Bitmap Image" r:id="rId3" imgW="2762636" imgH="495369" progId="PBrush">
                <p:embed/>
              </p:oleObj>
            </a:graphicData>
          </a:graphic>
        </p:graphicFrame>
      </p:grpSp>
      <p:grpSp>
        <p:nvGrpSpPr>
          <p:cNvPr id="2055" name="Group 13"/>
          <p:cNvGrpSpPr>
            <a:grpSpLocks/>
          </p:cNvGrpSpPr>
          <p:nvPr/>
        </p:nvGrpSpPr>
        <p:grpSpPr bwMode="auto">
          <a:xfrm>
            <a:off x="687388" y="5105400"/>
            <a:ext cx="7769225" cy="1096963"/>
            <a:chOff x="433" y="3216"/>
            <a:chExt cx="4894" cy="691"/>
          </a:xfrm>
        </p:grpSpPr>
        <p:sp>
          <p:nvSpPr>
            <p:cNvPr id="2056" name="Rectangle 6"/>
            <p:cNvSpPr>
              <a:spLocks noChangeArrowheads="1"/>
            </p:cNvSpPr>
            <p:nvPr/>
          </p:nvSpPr>
          <p:spPr bwMode="auto">
            <a:xfrm>
              <a:off x="433" y="3216"/>
              <a:ext cx="4894" cy="6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5029200" anchor="ctr"/>
            <a:lstStyle/>
            <a:p>
              <a:pPr algn="l"/>
              <a:r>
                <a:rPr lang="en-US" sz="1400">
                  <a:latin typeface="Tahoma" pitchFamily="34" charset="0"/>
                </a:rPr>
                <a:t>Buy one now, while we can still get parts.</a:t>
              </a:r>
            </a:p>
          </p:txBody>
        </p:sp>
        <p:graphicFrame>
          <p:nvGraphicFramePr>
            <p:cNvPr id="2050" name="Object 11"/>
            <p:cNvGraphicFramePr>
              <a:graphicFrameLocks noChangeAspect="1"/>
            </p:cNvGraphicFramePr>
            <p:nvPr/>
          </p:nvGraphicFramePr>
          <p:xfrm>
            <a:off x="624" y="3330"/>
            <a:ext cx="1837" cy="462"/>
          </p:xfrm>
          <a:graphic>
            <a:graphicData uri="http://schemas.openxmlformats.org/presentationml/2006/ole">
              <p:oleObj spid="_x0000_s2050" name="Bitmap Image" r:id="rId4" imgW="3753374" imgH="942857" progId="PBrush">
                <p:embed/>
              </p:oleObj>
            </a:graphicData>
          </a:graphic>
        </p:graphicFrame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Organized cognitive structures that include gender-related information that influences how children think and behave. </a:t>
            </a:r>
            <a:endParaRPr lang="en-US" dirty="0" smtClean="0"/>
          </a:p>
        </p:txBody>
      </p:sp>
      <p:pic>
        <p:nvPicPr>
          <p:cNvPr id="615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61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gender schema?</a:t>
            </a:r>
            <a:endParaRPr lang="en-US" dirty="0" smtClean="0"/>
          </a:p>
        </p:txBody>
      </p:sp>
      <p:pic>
        <p:nvPicPr>
          <p:cNvPr id="9219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formal and informal rules for how to take part in a given activity. </a:t>
            </a:r>
            <a:endParaRPr lang="en-US" dirty="0" smtClean="0"/>
          </a:p>
        </p:txBody>
      </p:sp>
      <p:pic>
        <p:nvPicPr>
          <p:cNvPr id="717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4 jeopardy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75" y="63230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245225"/>
            <a:ext cx="7953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3" fill="hold"/>
                                        <p:tgtEl>
                                          <p:spTgt spid="71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participation structures?</a:t>
            </a:r>
            <a:endParaRPr lang="en-US" dirty="0" smtClean="0"/>
          </a:p>
        </p:txBody>
      </p:sp>
      <p:pic>
        <p:nvPicPr>
          <p:cNvPr id="1126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6263" y="6245225"/>
            <a:ext cx="795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">
      <a:dk1>
        <a:srgbClr val="04040D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30309"/>
      </a:accent4>
      <a:accent5>
        <a:srgbClr val="AAE2CA"/>
      </a:accent5>
      <a:accent6>
        <a:srgbClr val="2D2DB9"/>
      </a:accent6>
      <a:hlink>
        <a:srgbClr val="F6E958"/>
      </a:hlink>
      <a:folHlink>
        <a:srgbClr val="04040D"/>
      </a:folHlink>
    </a:clrScheme>
    <a:fontScheme name="Blank Presentation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Designs\RIBBONS.POT</Template>
  <TotalTime>1878</TotalTime>
  <Words>738</Words>
  <Application>Microsoft Office PowerPoint</Application>
  <PresentationFormat>On-screen Show (4:3)</PresentationFormat>
  <Paragraphs>95</Paragraphs>
  <Slides>53</Slides>
  <Notes>0</Notes>
  <HiddenSlides>0</HiddenSlides>
  <MMClips>26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Blank Presentation</vt:lpstr>
      <vt:lpstr>Bitmap Image</vt:lpstr>
      <vt:lpstr>Slide 1</vt:lpstr>
      <vt:lpstr>The knowledge, values, attitudes, and traditions that guide the behavior of a group of people and allow them to solve the problems of living in their environment.  </vt:lpstr>
      <vt:lpstr>What is culture?</vt:lpstr>
      <vt:lpstr>When people have different views of males and females, often favoring one gender over the other. </vt:lpstr>
      <vt:lpstr>What is being gender biases? </vt:lpstr>
      <vt:lpstr>Organized cognitive structures that include gender-related information that influences how children think and behave. </vt:lpstr>
      <vt:lpstr>What is a gender schema?</vt:lpstr>
      <vt:lpstr>The formal and informal rules for how to take part in a given activity. </vt:lpstr>
      <vt:lpstr>What are participation structures?</vt:lpstr>
      <vt:lpstr>The rules for when and how to use language to be an effective communicator in a particular culture. </vt:lpstr>
      <vt:lpstr>What are pragmatics?</vt:lpstr>
      <vt:lpstr>The valuing of close interpersonal relationships; discomfort with distant, cold, professional relationships. </vt:lpstr>
      <vt:lpstr>What is a valued share by many Latina/o students?</vt:lpstr>
      <vt:lpstr>Caring teacher-student relationships, effective peer relations, and effective home and school relationships. </vt:lpstr>
      <vt:lpstr>What are the relationship strands? </vt:lpstr>
      <vt:lpstr>Content integration, the knowledge constructing process, prejudice reduction, an empowering school culture and social structure and an equity pedagogy.</vt:lpstr>
      <vt:lpstr>What are the five dimensions of multicultural education? </vt:lpstr>
      <vt:lpstr>It challenges and rejects racism and other forms of discrimination in schools and society and accepts and affirms the pluralism that students, their communities, and their teachers reflect.  </vt:lpstr>
      <vt:lpstr>What is Multicultural education?</vt:lpstr>
      <vt:lpstr>Excellent teaching for students of color that includes academic success, developing/maintaining cultural competence, and developing a critical consciousness to challenge the status quo.</vt:lpstr>
      <vt:lpstr>What is Ladson-Billings’ theory of Culturally relevant pedagogy?</vt:lpstr>
      <vt:lpstr>A teacher knowing their students, respecting their students,  and teaching their students. </vt:lpstr>
      <vt:lpstr>What are three ways teachers can reaching their students?</vt:lpstr>
      <vt:lpstr>Some characteristics of this learning style are visual/global approach rather than a verbal/analytic apprach.  </vt:lpstr>
      <vt:lpstr>What is the learning style of African Americans? </vt:lpstr>
      <vt:lpstr>The culture that tends to value teacher approval and to work well in structured quiet learning environments. </vt:lpstr>
      <vt:lpstr>Who are Asian Americans?</vt:lpstr>
      <vt:lpstr>To make the organization of teaching, learning, and performance compatible with the social structures in which students are most productive, engaged, and likely to learn.  </vt:lpstr>
      <vt:lpstr>What is the central task of Educational Design?</vt:lpstr>
      <vt:lpstr>Social organization, cultural values, learning preferences, and sociolinguistics. </vt:lpstr>
      <vt:lpstr>What are Roland Tharp’s several dimensions of the classroom that reflect the diversity in students? </vt:lpstr>
      <vt:lpstr>A cultural heritage shared by a group of people. </vt:lpstr>
      <vt:lpstr>What is ethnicity?</vt:lpstr>
      <vt:lpstr>A category composed of men and woman who share biologically transmitted traits that are defined as socially significant.  </vt:lpstr>
      <vt:lpstr>What is race?</vt:lpstr>
      <vt:lpstr>Prejudgment or irrational generalization about an entire category of people.  </vt:lpstr>
      <vt:lpstr>What is prejudice?</vt:lpstr>
      <vt:lpstr>Unequal treatment of particular categories of people.  </vt:lpstr>
      <vt:lpstr>What is discrimination?</vt:lpstr>
      <vt:lpstr>This race, by the age of six, had a significant pro-White, anti-Black biases.</vt:lpstr>
      <vt:lpstr>What is the Caucasian race?</vt:lpstr>
      <vt:lpstr>The ability to adapt successfully in spite of difficult circumstances and threats to development. </vt:lpstr>
      <vt:lpstr>What is having resilience?</vt:lpstr>
      <vt:lpstr>Group values and beliefs about refusing to adopt the behaviors and attitudes of the majority culture.</vt:lpstr>
      <vt:lpstr>What is being in a Resistance culture?</vt:lpstr>
      <vt:lpstr>The study of the formal and informal rules for how, when, about what, to whom, and how long to speak in conversations within cultural groups. </vt:lpstr>
      <vt:lpstr>What is Sociolinguistics?</vt:lpstr>
      <vt:lpstr>The extra emotional and cognitive burden that your performance in an academic situation might confirm a stereotype that others hold about you.  </vt:lpstr>
      <vt:lpstr>What is a stereotype threat?</vt:lpstr>
      <vt:lpstr>Daily Double </vt:lpstr>
      <vt:lpstr>An assignment to different classes and academic experiences based on achievement.</vt:lpstr>
      <vt:lpstr>What is tracking? </vt:lpstr>
      <vt:lpstr>Slide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Davis</dc:creator>
  <cp:lastModifiedBy>Rae'Shell Adamson</cp:lastModifiedBy>
  <cp:revision>142</cp:revision>
  <dcterms:created xsi:type="dcterms:W3CDTF">1998-03-03T20:19:46Z</dcterms:created>
  <dcterms:modified xsi:type="dcterms:W3CDTF">2014-02-14T18:00:10Z</dcterms:modified>
</cp:coreProperties>
</file>